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9"/>
  </p:notesMasterIdLst>
  <p:sldIdLst>
    <p:sldId id="1575" r:id="rId3"/>
    <p:sldId id="2986" r:id="rId4"/>
    <p:sldId id="2975" r:id="rId5"/>
    <p:sldId id="2989" r:id="rId6"/>
    <p:sldId id="2997" r:id="rId7"/>
    <p:sldId id="2979" r:id="rId8"/>
    <p:sldId id="2991" r:id="rId9"/>
    <p:sldId id="2994" r:id="rId10"/>
    <p:sldId id="2980" r:id="rId11"/>
    <p:sldId id="2982" r:id="rId12"/>
    <p:sldId id="2976" r:id="rId13"/>
    <p:sldId id="2984" r:id="rId14"/>
    <p:sldId id="2978" r:id="rId15"/>
    <p:sldId id="2995" r:id="rId16"/>
    <p:sldId id="2996" r:id="rId17"/>
    <p:sldId id="25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6E71"/>
    <a:srgbClr val="373C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039" autoAdjust="0"/>
  </p:normalViewPr>
  <p:slideViewPr>
    <p:cSldViewPr snapToGrid="0">
      <p:cViewPr>
        <p:scale>
          <a:sx n="106" d="100"/>
          <a:sy n="106" d="100"/>
        </p:scale>
        <p:origin x="-71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1C984-8257-4024-824B-4C7D9A1F8419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EEBBF-9602-4F94-BCA7-DCAFF674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208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EEBBF-9602-4F94-BCA7-DCAFF67460C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223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51346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4A1755A-AA6F-ABB2-347C-C47FA13578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DBFE74B-0B21-1C3C-E90F-A8C4AA9336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BF4110A-BCBA-7679-3D24-B3B148F46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E287B1-B8E6-CCAE-9E8F-B662B0FBF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06E9D19-A5E2-ACC6-6349-97ADA0CD3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294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7F8835-DC03-0F8F-B6BB-2C1BA2DF0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FF944400-8401-FD4C-E613-65D9EEB7CC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2C66416-4292-5A6D-83CD-EB5C0243D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863C00D-A19C-FA92-598E-D6AA723A3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5BEFE0A-8CDF-6B83-22EC-8908A97C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262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50D93EEE-73F5-338E-D46E-D662D315DE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10DF788-A1EB-9310-FED6-54CAAF0D71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1F13EF2-B82E-FFAD-935C-F03652F83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83FB150-C094-69F9-D892-E3F75B811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1574D9D-2E52-1988-51DC-229292C26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59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206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76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871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450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1124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602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1886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601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D4D379F-63D8-306F-94DC-2F75C662D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CC1CF64-89A1-6873-26E4-878A2A411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3E514FB-4EA0-37D2-C5DC-B9E641293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483AF2D-967B-856D-E5BE-8E2FDEB88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B41912F-9506-4566-475B-271D3ED43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276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9083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0907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1450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399"/>
              <a:t>Образец заголовка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lvl="0">
              <a:defRPr sz="1800" b="0"/>
            </a:pPr>
            <a:r>
              <a:rPr sz="2400" b="1"/>
              <a:t>Образец текста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914126"/>
            <a:fld id="{86CB4B4D-7CA3-9044-876B-883B54F8677D}" type="slidenum">
              <a:rPr lang="ru-RU" smtClean="0"/>
              <a:pPr defTabSz="914126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743580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745239-9CF5-B2F2-6B90-CBECC91DB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1DF8431-4ADC-45F5-2C40-413E5EC649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2D7E79C-A2FD-57A6-17F4-A4B027C6D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B61D99E-9282-64B6-8738-B43A35C5C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DA93168-839F-3DE3-9A1C-DB2BB5B46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832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D12AD2-D645-8372-62D5-FB3928447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6BB8344-53CD-DE0F-A852-DC9BB7537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7181AB0-E9D5-82F7-1B42-EA0AE04793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937E55F-1C27-C524-30A9-656EDC090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DD7E61E-779C-5EFD-962B-89EB1C0FD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D938BFA-C8E0-0B72-09A7-CB6279D3E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561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71C10F6-81F2-DF92-D5A7-73DA0C4E9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D34F01D-9BA3-5A8B-B174-88FDD1223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C2952E4-F7CC-C324-7299-0235817AC6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6A4C24FC-BDCD-6D72-B74A-037D981324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AD43CA7B-4BF7-3978-1428-D1B303D44E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FF78453E-3193-6A8C-D1A6-4CD9451E0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ECA6C2A6-8327-697A-72CA-6A3453920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9DD501D9-DE23-BD33-A27F-3D44E8858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635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9B8522-19CC-7193-A12D-7CEC2D8C6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062E66BA-2034-2B40-CB75-E678F3702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68AECB2A-7201-1C98-23A4-46C3B55D3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7472E00D-91C0-C098-E340-77763210C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419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356DBE3-33F8-D3CC-972F-344745CB5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ADD50CC-4948-63FE-5CF0-FF59718EE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4CA4CB7-8133-FE99-95CB-84C3C57E9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398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E26829-C938-72C4-2FA5-7E7501AED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1E96E9B-6BB5-2D0E-3F71-B84098006B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4D3C101-EB50-C7C9-DBA1-7AD3D562B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557BBF9-757B-047C-A4E2-B87B50CF2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8B77026-C824-C13B-591D-AC4328679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22C1A70-B5F1-F528-1C92-FF4F4FA7D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551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3C195A-F13C-F8B4-A042-B5C44EC46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1308473-5BF4-C869-A15E-7BB58788E7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93A8050-89C3-8A8A-71DD-442AAD49D2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88F2C32-5B22-9B56-AF21-BBB2BFD80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FB65A36-6408-0D18-89CE-6663FA9AD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EEE05F5-191F-FBF5-81ED-A5F5CF240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293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1D935B-2642-FD0B-6613-D92A87964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E04E40A-96FD-F2EF-DD91-86502E60F3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55F67EC-27E1-B919-03C6-190DE3CC5D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C5B59-73CF-453F-B9F0-ABC55FE5B2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E3528C1-2175-2E16-DE2C-0D7378C08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405562C-2B11-B483-3994-D4BF6759C5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B9CCE-B090-4C7D-9B2B-F480401E5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029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96F0B-EFA5-42E9-A775-011AFA926B06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796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 descr="Аудитория">
            <a:extLst>
              <a:ext uri="{FF2B5EF4-FFF2-40B4-BE49-F238E27FC236}">
                <a16:creationId xmlns="" xmlns:a16="http://schemas.microsoft.com/office/drawing/2014/main" id="{EEC57130-709C-4832-AFBC-9AEB5C67F7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flipH="1">
            <a:off x="0" y="1690688"/>
            <a:ext cx="2824224" cy="3784139"/>
          </a:xfr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241D65BE-CECC-42D1-9750-D28C026C8C55}"/>
              </a:ext>
            </a:extLst>
          </p:cNvPr>
          <p:cNvSpPr/>
          <p:nvPr/>
        </p:nvSpPr>
        <p:spPr>
          <a:xfrm>
            <a:off x="3515557" y="2538383"/>
            <a:ext cx="740101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Тема «</a:t>
            </a:r>
            <a:r>
              <a:rPr lang="ru-RU" sz="3200" b="1" dirty="0">
                <a:latin typeface="Times New Roman"/>
                <a:ea typeface="Times New Roman"/>
              </a:rPr>
              <a:t>Наставничество как ресурс преодоления профессиональных дефицитов молодых специалистов образовательных организаций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»</a:t>
            </a: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AD8ECCDC-8B76-4739-A07A-BA2CDD50A661}"/>
              </a:ext>
            </a:extLst>
          </p:cNvPr>
          <p:cNvSpPr/>
          <p:nvPr/>
        </p:nvSpPr>
        <p:spPr>
          <a:xfrm>
            <a:off x="2403089" y="799962"/>
            <a:ext cx="8350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Методическая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сессия для СП по направлению «Реализация вариативных моделей наставничества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: форма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«Педагог-педагог»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59306" y="5369428"/>
            <a:ext cx="7428955" cy="492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altLang="ru-RU" b="1" i="1" dirty="0" smtClean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Спикер Татьяна </a:t>
            </a:r>
            <a:r>
              <a:rPr lang="ru-RU" altLang="ru-RU" b="1" i="1" dirty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Дмитриевна </a:t>
            </a:r>
            <a:r>
              <a:rPr lang="ru-RU" altLang="ru-RU" b="1" i="1" dirty="0" err="1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Марулина</a:t>
            </a:r>
            <a:r>
              <a:rPr lang="ru-RU" altLang="ru-RU" b="1" i="1" dirty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br>
              <a:rPr lang="ru-RU" altLang="ru-RU" b="1" i="1" dirty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altLang="ru-RU" b="1" i="1" dirty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заместитель директора по УВР МБОУ СОШ № </a:t>
            </a:r>
            <a:r>
              <a:rPr lang="ru-RU" altLang="ru-RU" b="1" i="1" dirty="0" smtClean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 </a:t>
            </a:r>
            <a:r>
              <a:rPr lang="ru-RU" altLang="ru-RU" b="1" i="1" dirty="0" err="1" smtClean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г.о</a:t>
            </a:r>
            <a:r>
              <a:rPr lang="ru-RU" altLang="ru-RU" b="1" i="1" dirty="0" smtClean="0">
                <a:solidFill>
                  <a:srgbClr val="1D315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Мытищи</a:t>
            </a:r>
          </a:p>
        </p:txBody>
      </p:sp>
    </p:spTree>
    <p:extLst>
      <p:ext uri="{BB962C8B-B14F-4D97-AF65-F5344CB8AC3E}">
        <p14:creationId xmlns:p14="http://schemas.microsoft.com/office/powerpoint/2010/main" val="574068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7261" y="286625"/>
            <a:ext cx="6288683" cy="6126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18 ноября 2025 г.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4" y="1155422"/>
            <a:ext cx="3371039" cy="25309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2211" y="4796337"/>
            <a:ext cx="2699406" cy="20266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23167"/>
          <a:stretch/>
        </p:blipFill>
        <p:spPr>
          <a:xfrm>
            <a:off x="9313236" y="1204067"/>
            <a:ext cx="2878764" cy="28129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981" y="4134027"/>
            <a:ext cx="3051864" cy="25212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04753" y="4571999"/>
            <a:ext cx="3080985" cy="231314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300680" y="919080"/>
            <a:ext cx="59344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/>
              <a:t>Как математическая грамотность влияет на повседневную жизнь</a:t>
            </a:r>
            <a:r>
              <a:rPr lang="ru-RU" sz="2400" dirty="0"/>
              <a:t>? Способы ее формирования у обучающихся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62211" y="221655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/>
              <a:t>Методические особенности развития формирования </a:t>
            </a:r>
            <a:r>
              <a:rPr lang="ru-RU" sz="2400" b="1" dirty="0"/>
              <a:t>естественно-научной грамотности</a:t>
            </a:r>
            <a:r>
              <a:rPr lang="ru-RU" sz="2400" dirty="0"/>
              <a:t> обучающихся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339724" y="353386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/>
              <a:t>Глобальная компетентность </a:t>
            </a:r>
            <a:r>
              <a:rPr lang="ru-RU" sz="2400" dirty="0"/>
              <a:t>- основа ориентации и успешного  существования в современном социуме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8551" y="4799170"/>
            <a:ext cx="2779179" cy="208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510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5331" y="2732323"/>
            <a:ext cx="6864374" cy="75966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19 ноября 2025 г</a:t>
            </a:r>
            <a:r>
              <a:rPr lang="ru-RU" b="1" dirty="0" smtClean="0">
                <a:solidFill>
                  <a:srgbClr val="7030A0"/>
                </a:solidFill>
              </a:rPr>
              <a:t>.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4214964"/>
            <a:ext cx="3526500" cy="2643035"/>
          </a:xfrm>
          <a:prstGeom prst="rect">
            <a:avLst/>
          </a:prstGeom>
        </p:spPr>
      </p:pic>
      <p:pic>
        <p:nvPicPr>
          <p:cNvPr id="2050" name="Picture 2" descr="C:\Users\учитель\Downloads\525604581038902867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2" t="43661" r="19106" b="2312"/>
          <a:stretch/>
        </p:blipFill>
        <p:spPr bwMode="auto">
          <a:xfrm>
            <a:off x="0" y="2742028"/>
            <a:ext cx="1987558" cy="147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87"/>
          <a:stretch/>
        </p:blipFill>
        <p:spPr bwMode="auto">
          <a:xfrm>
            <a:off x="9850" y="1183608"/>
            <a:ext cx="1977708" cy="155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8"/>
          <a:stretch/>
        </p:blipFill>
        <p:spPr bwMode="auto">
          <a:xfrm>
            <a:off x="8142756" y="1173904"/>
            <a:ext cx="1968722" cy="231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5866" y="4135816"/>
            <a:ext cx="3626134" cy="27221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35785" y="4214964"/>
            <a:ext cx="5065551" cy="26430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/>
          <a:srcRect t="-23710"/>
          <a:stretch/>
        </p:blipFill>
        <p:spPr>
          <a:xfrm>
            <a:off x="10111477" y="1543238"/>
            <a:ext cx="2155615" cy="237817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31518" y="105542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</a:rPr>
              <a:t>Методики  развития  эмоционального интеллекта у учащихся школы в учебной и </a:t>
            </a:r>
            <a:r>
              <a:rPr lang="ru-RU" sz="3200" b="1" dirty="0" err="1">
                <a:solidFill>
                  <a:srgbClr val="7030A0"/>
                </a:solidFill>
              </a:rPr>
              <a:t>внеучебной</a:t>
            </a:r>
            <a:r>
              <a:rPr lang="ru-RU" sz="3200" b="1" dirty="0">
                <a:solidFill>
                  <a:srgbClr val="7030A0"/>
                </a:solidFill>
              </a:rPr>
              <a:t> деятельности</a:t>
            </a:r>
            <a:r>
              <a:rPr lang="ru-RU" dirty="0">
                <a:solidFill>
                  <a:srgbClr val="7030A0"/>
                </a:solidFill>
              </a:rPr>
              <a:t>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75906" y="2237545"/>
            <a:ext cx="2457697" cy="189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96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068" r="10031" b="17163"/>
          <a:stretch/>
        </p:blipFill>
        <p:spPr>
          <a:xfrm>
            <a:off x="98474" y="2372903"/>
            <a:ext cx="4862661" cy="36045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6184" t="13349" r="23743" b="30704"/>
          <a:stretch/>
        </p:blipFill>
        <p:spPr>
          <a:xfrm>
            <a:off x="7074310" y="3790335"/>
            <a:ext cx="5117690" cy="3067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3960" y="338532"/>
            <a:ext cx="4237786" cy="324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26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2468" y="110514"/>
            <a:ext cx="8897203" cy="1325563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 2025 г. 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425" t="20146" r="17318" b="12421"/>
          <a:stretch/>
        </p:blipFill>
        <p:spPr>
          <a:xfrm>
            <a:off x="2661312" y="1205674"/>
            <a:ext cx="7492621" cy="5652326"/>
          </a:xfrm>
          <a:prstGeom prst="rect">
            <a:avLst/>
          </a:prstGeom>
        </p:spPr>
      </p:pic>
      <p:sp>
        <p:nvSpPr>
          <p:cNvPr id="4" name="AutoShape 2" descr="blob:https://web.telegram.org/144d2c4f-3463-4871-b451-042584dcb7a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blob:https://web.telegram.org/144d2c4f-3463-4871-b451-042584dcb7a8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39" t="40298" r="40496" b="26927"/>
          <a:stretch/>
        </p:blipFill>
        <p:spPr bwMode="auto">
          <a:xfrm>
            <a:off x="9826388" y="4606786"/>
            <a:ext cx="2365612" cy="2540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61" b="24726"/>
          <a:stretch/>
        </p:blipFill>
        <p:spPr bwMode="auto">
          <a:xfrm>
            <a:off x="1" y="1329223"/>
            <a:ext cx="2852814" cy="197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140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5410" y="734457"/>
            <a:ext cx="7132319" cy="4367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7030A0"/>
                </a:solidFill>
              </a:rPr>
              <a:t>Гражданско-патриотическое воспитание  как основа воспитательной работы классного руководителя . </a:t>
            </a:r>
            <a:r>
              <a:rPr lang="ru-RU" sz="3100" b="1" dirty="0" smtClean="0">
                <a:solidFill>
                  <a:srgbClr val="7030A0"/>
                </a:solidFill>
              </a:rPr>
              <a:t> </a:t>
            </a:r>
            <a:r>
              <a:rPr lang="ru-RU" sz="3100" b="1" dirty="0" err="1" smtClean="0">
                <a:solidFill>
                  <a:srgbClr val="7030A0"/>
                </a:solidFill>
              </a:rPr>
              <a:t>Вебинар</a:t>
            </a:r>
            <a:r>
              <a:rPr lang="ru-RU" sz="3100" b="1" dirty="0" smtClean="0">
                <a:solidFill>
                  <a:srgbClr val="7030A0"/>
                </a:solidFill>
              </a:rPr>
              <a:t>  21 ноября 2025 г</a:t>
            </a:r>
            <a:r>
              <a:rPr lang="ru-RU" b="1" dirty="0" smtClean="0">
                <a:solidFill>
                  <a:srgbClr val="7030A0"/>
                </a:solidFill>
              </a:rPr>
              <a:t>.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767" t="8156" r="5710" b="5525"/>
          <a:stretch/>
        </p:blipFill>
        <p:spPr>
          <a:xfrm>
            <a:off x="100317" y="1603716"/>
            <a:ext cx="4835599" cy="306675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8117" y="801858"/>
            <a:ext cx="64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7681" t="8669" r="6846" b="6626"/>
          <a:stretch/>
        </p:blipFill>
        <p:spPr>
          <a:xfrm>
            <a:off x="4795239" y="3108959"/>
            <a:ext cx="5303522" cy="33465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7311" t="9471" r="17601" b="6683"/>
          <a:stretch/>
        </p:blipFill>
        <p:spPr>
          <a:xfrm>
            <a:off x="8440615" y="1603716"/>
            <a:ext cx="3516922" cy="254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323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223" t="11712" r="7163" b="3908"/>
          <a:stretch/>
        </p:blipFill>
        <p:spPr>
          <a:xfrm>
            <a:off x="6644054" y="1207810"/>
            <a:ext cx="5547945" cy="3480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338" t="12356" r="8013" b="4759"/>
          <a:stretch/>
        </p:blipFill>
        <p:spPr>
          <a:xfrm>
            <a:off x="98325" y="1198261"/>
            <a:ext cx="6096000" cy="33960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8121" t="10048" r="8194" b="6298"/>
          <a:stretch/>
        </p:blipFill>
        <p:spPr>
          <a:xfrm>
            <a:off x="-16707" y="4407059"/>
            <a:ext cx="4360985" cy="24509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8285" t="11779" r="10680" b="7644"/>
          <a:stretch/>
        </p:blipFill>
        <p:spPr>
          <a:xfrm>
            <a:off x="4236716" y="4371975"/>
            <a:ext cx="3874479" cy="24709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17312" t="14704" r="17060" b="18950"/>
          <a:stretch/>
        </p:blipFill>
        <p:spPr>
          <a:xfrm>
            <a:off x="8044372" y="4407059"/>
            <a:ext cx="4147627" cy="243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28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1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rgbClr val="002060"/>
                </a:solidFill>
              </a:rPr>
              <a:t>Мы открыты 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rgbClr val="002060"/>
                </a:solidFill>
              </a:rPr>
              <a:t>для сотрудничества и новых идей</a:t>
            </a:r>
            <a:endParaRPr sz="3600" b="1" dirty="0"/>
          </a:p>
        </p:txBody>
      </p:sp>
      <p:pic>
        <p:nvPicPr>
          <p:cNvPr id="105" name="Google Shape;105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0832" y="247529"/>
            <a:ext cx="7301133" cy="8649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7030A0"/>
                </a:solidFill>
              </a:rPr>
              <a:t>Открытие  региональной  </a:t>
            </a:r>
            <a:r>
              <a:rPr lang="ru-RU" sz="3100" b="1" dirty="0" err="1">
                <a:solidFill>
                  <a:srgbClr val="7030A0"/>
                </a:solidFill>
              </a:rPr>
              <a:t>стажировочной</a:t>
            </a:r>
            <a:r>
              <a:rPr lang="ru-RU" sz="3100" b="1" dirty="0">
                <a:solidFill>
                  <a:srgbClr val="7030A0"/>
                </a:solidFill>
              </a:rPr>
              <a:t> </a:t>
            </a:r>
            <a:r>
              <a:rPr lang="ru-RU" sz="3100" b="1" dirty="0" smtClean="0">
                <a:solidFill>
                  <a:srgbClr val="7030A0"/>
                </a:solidFill>
              </a:rPr>
              <a:t>площадки.   6 </a:t>
            </a:r>
            <a:r>
              <a:rPr lang="ru-RU" sz="3100" b="1" dirty="0">
                <a:solidFill>
                  <a:srgbClr val="7030A0"/>
                </a:solidFill>
              </a:rPr>
              <a:t>октября 2025 г</a:t>
            </a:r>
            <a:r>
              <a:rPr lang="ru-RU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0569" y="1214205"/>
            <a:ext cx="10515600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Приоритеты государственной политики в сфере образования.  Реализация задач Программы развития образования до 2030 г., определенные в соответствии с национальными целями.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7028" t="24208" r="22798" b="25046"/>
          <a:stretch/>
        </p:blipFill>
        <p:spPr>
          <a:xfrm>
            <a:off x="92075" y="2483498"/>
            <a:ext cx="5227093" cy="3712191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562521"/>
              </p:ext>
            </p:extLst>
          </p:nvPr>
        </p:nvGraphicFramePr>
        <p:xfrm>
          <a:off x="92075" y="92075"/>
          <a:ext cx="4286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Объект упаковщика для оболочки" showAsIcon="1" r:id="rId4" imgW="428536" imgH="514338" progId="Package">
                  <p:embed/>
                </p:oleObj>
              </mc:Choice>
              <mc:Fallback>
                <p:oleObj name="Объект упаковщика для оболочки" showAsIcon="1" r:id="rId4" imgW="428536" imgH="514338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42862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9845" y="2947721"/>
            <a:ext cx="6602540" cy="288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06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8958" y="141430"/>
            <a:ext cx="7685534" cy="6463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6 октября 2025 г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38763" y="1209485"/>
            <a:ext cx="3266903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-513" t="31334"/>
          <a:stretch/>
        </p:blipFill>
        <p:spPr>
          <a:xfrm>
            <a:off x="0" y="3756074"/>
            <a:ext cx="3408958" cy="31019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209485"/>
            <a:ext cx="3487782" cy="2377777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732426"/>
              </p:ext>
            </p:extLst>
          </p:nvPr>
        </p:nvGraphicFramePr>
        <p:xfrm>
          <a:off x="3566609" y="4712677"/>
          <a:ext cx="4993330" cy="56615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93330">
                  <a:extLst>
                    <a:ext uri="{9D8B030D-6E8A-4147-A177-3AD203B41FA5}">
                      <a16:colId xmlns="" xmlns:a16="http://schemas.microsoft.com/office/drawing/2014/main" val="2801536376"/>
                    </a:ext>
                  </a:extLst>
                </a:gridCol>
              </a:tblGrid>
              <a:tr h="25626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0191966"/>
                  </a:ext>
                </a:extLst>
              </a:tr>
              <a:tr h="30989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97982355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578370" y="1135050"/>
            <a:ext cx="48909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/>
              <a:t>Методики работы молодого специалиста  по личностному и социальному развитию, профессиональному росту и самоопределению, самореализации в педагогической профессии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98958" y="4265984"/>
            <a:ext cx="47609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/>
              <a:t>Участие молодых специалистов в конкурсе «Мой урок по ФГОС», проводимом Проектной лабораторией молодых специалистов и их наставников «Формула успеха» КУРО.  </a:t>
            </a:r>
          </a:p>
        </p:txBody>
      </p:sp>
    </p:spTree>
    <p:extLst>
      <p:ext uri="{BB962C8B-B14F-4D97-AF65-F5344CB8AC3E}">
        <p14:creationId xmlns:p14="http://schemas.microsoft.com/office/powerpoint/2010/main" val="4119491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2172" y="140042"/>
            <a:ext cx="6809935" cy="549275"/>
          </a:xfrm>
        </p:spPr>
        <p:txBody>
          <a:bodyPr>
            <a:noAutofit/>
          </a:bodyPr>
          <a:lstStyle/>
          <a:p>
            <a:r>
              <a:rPr lang="ru-RU" sz="3600" b="1" u="sng" dirty="0">
                <a:solidFill>
                  <a:srgbClr val="7030A0"/>
                </a:solidFill>
              </a:rPr>
              <a:t>Мастер- классы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378634"/>
            <a:ext cx="3430605" cy="25756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24239" b="13538"/>
          <a:stretch/>
        </p:blipFill>
        <p:spPr>
          <a:xfrm>
            <a:off x="9048600" y="1380372"/>
            <a:ext cx="3105683" cy="25738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19737" t="34959" r="18947" b="12138"/>
          <a:stretch/>
        </p:blipFill>
        <p:spPr>
          <a:xfrm>
            <a:off x="0" y="4109426"/>
            <a:ext cx="3430605" cy="23946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16235" t="27250" r="283" b="18070"/>
          <a:stretch/>
        </p:blipFill>
        <p:spPr>
          <a:xfrm>
            <a:off x="7920111" y="4109426"/>
            <a:ext cx="4271889" cy="26399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96530" y="1378634"/>
            <a:ext cx="51745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/>
              <a:t>Создай </a:t>
            </a:r>
            <a:r>
              <a:rPr lang="ru-RU" sz="2400" dirty="0"/>
              <a:t>свой урок! Использование </a:t>
            </a:r>
            <a:endParaRPr lang="ru-RU" sz="2400" dirty="0" smtClean="0"/>
          </a:p>
          <a:p>
            <a:r>
              <a:rPr lang="ru-RU" sz="2400" dirty="0" smtClean="0"/>
              <a:t>Библиотеки ЦОК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57774" y="2753939"/>
            <a:ext cx="54520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/>
              <a:t>Интерактивные курсы и сборники упражнений </a:t>
            </a:r>
            <a:r>
              <a:rPr lang="ru-RU" sz="2400" dirty="0" err="1"/>
              <a:t>Яндекс.Учебника</a:t>
            </a:r>
            <a:r>
              <a:rPr lang="ru-RU" sz="2400" dirty="0"/>
              <a:t> с мониторингом прогресса учеников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01325" y="4459287"/>
            <a:ext cx="3948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/>
              <a:t>Методики использования  электронных рабочих тетрадей</a:t>
            </a:r>
          </a:p>
        </p:txBody>
      </p:sp>
    </p:spTree>
    <p:extLst>
      <p:ext uri="{BB962C8B-B14F-4D97-AF65-F5344CB8AC3E}">
        <p14:creationId xmlns:p14="http://schemas.microsoft.com/office/powerpoint/2010/main" val="181574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0140" y="365126"/>
            <a:ext cx="6777319" cy="97061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Окружная школа молодого учителя. </a:t>
            </a:r>
            <a:r>
              <a:rPr lang="ru-RU" sz="2400" b="1" dirty="0" smtClean="0">
                <a:solidFill>
                  <a:srgbClr val="7030A0"/>
                </a:solidFill>
              </a:rPr>
              <a:t>14.10.2025 г.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" t="42926"/>
          <a:stretch/>
        </p:blipFill>
        <p:spPr bwMode="auto">
          <a:xfrm>
            <a:off x="448235" y="1177784"/>
            <a:ext cx="3200575" cy="248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7736" y="4093575"/>
            <a:ext cx="2583180" cy="192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44696" y="1638776"/>
            <a:ext cx="7184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/>
                <a:ea typeface="Calibri"/>
              </a:rPr>
              <a:t>Марулина</a:t>
            </a:r>
            <a:r>
              <a:rPr lang="ru-RU" b="1" dirty="0">
                <a:latin typeface="Times New Roman"/>
                <a:ea typeface="Calibri"/>
              </a:rPr>
              <a:t> Татьяна Дмитриевна</a:t>
            </a:r>
            <a:r>
              <a:rPr lang="ru-RU" dirty="0">
                <a:latin typeface="Times New Roman"/>
                <a:ea typeface="Calibri"/>
              </a:rPr>
              <a:t>, заместитель директора по УВР МБОУ СОШ № 19,   выступила с темой «Как подготовить современный урок. Анализ урока. Единые требования  в рамках реализации федеральных образовательных программ 2025 г.»,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1480" y="3939895"/>
            <a:ext cx="859536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Систему оценивания планируемых результатов обучающихся по предметам образовательной программы в соответствии с требованиями федеральных образовательных программ 2025 г.  раскрыла 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</a:rPr>
              <a:t>Ушакова Ирина Алексеевна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</a:rPr>
              <a:t>, учитель начальных классов МБОУ СОШ № 19, подчеркнув единство требований к оцениванию всех видов работ по всем предметам учебного плана, определенных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Calibri"/>
              </a:rPr>
              <a:t>ИНФОРМАЦИОННО-МЕТОДИЧЕСКИМИ ПИСЬМАМИ «ОБ ОСОБЕННОСТЯХ ПРЕПОДАВАНИЯ УЧЕБНЫХ ПРЕДМЕТОВ НА УРОВНЕ НОО, ООО И СОО В 2025/2026 УЧЕБНОМ ГОДУ»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126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7225" y="172607"/>
            <a:ext cx="7638757" cy="129745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Конструирование современного урока в условиях реализации ФГОС и федеральных образовательных </a:t>
            </a:r>
            <a:r>
              <a:rPr lang="ru-RU" sz="2800" b="1" dirty="0" smtClean="0">
                <a:solidFill>
                  <a:srgbClr val="7030A0"/>
                </a:solidFill>
              </a:rPr>
              <a:t>программ.    17 ноября 2025 г.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290" y="4543865"/>
            <a:ext cx="3081322" cy="231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88" y="4671840"/>
            <a:ext cx="4218027" cy="224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2754"/>
            <a:ext cx="3571631" cy="259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9660" y="2015188"/>
            <a:ext cx="2996952" cy="15098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63926" y="1840141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/>
              <a:t>Современные формы и методы  конструирования  урока  в условиях реализации ФГОС и федеральных образовательных </a:t>
            </a:r>
            <a:r>
              <a:rPr lang="ru-RU" sz="2400" dirty="0" smtClean="0"/>
              <a:t>программ</a:t>
            </a:r>
          </a:p>
          <a:p>
            <a:endParaRPr lang="ru-RU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/>
              <a:t>Эффективность </a:t>
            </a:r>
            <a:r>
              <a:rPr lang="ru-RU" sz="2400" dirty="0"/>
              <a:t>урока - результат организации активной деятельности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3795952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0" y="357943"/>
            <a:ext cx="7696200" cy="37357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17 </a:t>
            </a:r>
            <a:r>
              <a:rPr lang="ru-RU" b="1" dirty="0">
                <a:solidFill>
                  <a:srgbClr val="7030A0"/>
                </a:solidFill>
              </a:rPr>
              <a:t>ноября 2025 г.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2308" t="7217" r="26468" b="39798"/>
          <a:stretch/>
        </p:blipFill>
        <p:spPr>
          <a:xfrm>
            <a:off x="110912" y="1433014"/>
            <a:ext cx="2946186" cy="21290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4554" t="27262" r="34336" b="35936"/>
          <a:stretch/>
        </p:blipFill>
        <p:spPr>
          <a:xfrm>
            <a:off x="9167586" y="1433014"/>
            <a:ext cx="2812075" cy="18703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270703" y="128704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«Где прячется здоровье?». Как составить конспект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здоровьесберегающего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урока 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8019" y="2463403"/>
            <a:ext cx="57159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Профориентация учащихся на уроках географии как одно из важнейших направлений современного образования в рамках реализации ФОП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10912" y="3841028"/>
            <a:ext cx="2959992" cy="295124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l="21661" t="15019" r="5420" b="20573"/>
          <a:stretch/>
        </p:blipFill>
        <p:spPr>
          <a:xfrm>
            <a:off x="3124958" y="4354994"/>
            <a:ext cx="4716736" cy="23423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8934" y="4378426"/>
            <a:ext cx="4472889" cy="231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854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7951" y="111907"/>
            <a:ext cx="7427741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Практико-ориентированный </a:t>
            </a:r>
            <a:r>
              <a:rPr lang="ru-RU" sz="2800" b="1" dirty="0">
                <a:solidFill>
                  <a:srgbClr val="7030A0"/>
                </a:solidFill>
              </a:rPr>
              <a:t>мастер-класс «От ошибки к эффективности» </a:t>
            </a:r>
            <a:r>
              <a:rPr lang="ru-RU" sz="2800" b="1" dirty="0" smtClean="0">
                <a:solidFill>
                  <a:srgbClr val="7030A0"/>
                </a:solidFill>
              </a:rPr>
              <a:t/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17 </a:t>
            </a:r>
            <a:r>
              <a:rPr lang="ru-RU" sz="2800" b="1" dirty="0">
                <a:solidFill>
                  <a:srgbClr val="7030A0"/>
                </a:solidFill>
              </a:rPr>
              <a:t>ноября 2025 г.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9603" b="10828"/>
          <a:stretch/>
        </p:blipFill>
        <p:spPr>
          <a:xfrm>
            <a:off x="0" y="1437469"/>
            <a:ext cx="3972952" cy="20935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8750" y="1430925"/>
            <a:ext cx="3291841" cy="2468881"/>
          </a:xfrm>
          <a:prstGeom prst="rect">
            <a:avLst/>
          </a:prstGeom>
        </p:spPr>
      </p:pic>
      <p:pic>
        <p:nvPicPr>
          <p:cNvPr id="4098" name="Picture 2" descr="https://school19-mytysh.edumsko.ru/uploads/59300/59235/section/2027626/Master-klass_17.11.2025/.thumbs/0x0_400x300__size__photo_2025-11-17_20-08-56.jpg?17633994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51" y="3832495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chool19-mytysh.edumsko.ru/uploads/59300/59235/section/2027626/Master-klass_17.11.2025/.thumbs/0x0_400x300__size__photo_2025-11-17_17-43-38.jpg?17633987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596" y="3832495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4241" y="4000500"/>
            <a:ext cx="3810000" cy="28575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72951" y="1396818"/>
            <a:ext cx="46208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Формат мастер-класса сочетал в себе теорию, просмотр и анализ видеофрагментов с типичными ошибками, активную работу в мини-группах и выработку общих «золотых стандартов» для каждого этапа занятия. Все участники получили практический инструмент – «Чек-лист для анализа этапов урока»</a:t>
            </a:r>
          </a:p>
        </p:txBody>
      </p:sp>
    </p:spTree>
    <p:extLst>
      <p:ext uri="{BB962C8B-B14F-4D97-AF65-F5344CB8AC3E}">
        <p14:creationId xmlns:p14="http://schemas.microsoft.com/office/powerpoint/2010/main" val="21707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1169" y="0"/>
            <a:ext cx="6949440" cy="1325563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Разработка и использование  комплекса заданий по функциональной грамотности </a:t>
            </a:r>
            <a:r>
              <a:rPr lang="ru-RU" sz="2800" b="1" dirty="0" smtClean="0">
                <a:solidFill>
                  <a:srgbClr val="7030A0"/>
                </a:solidFill>
              </a:rPr>
              <a:t/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                                                     18 ноября 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11136" y="3966425"/>
            <a:ext cx="3380864" cy="25382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6940" y="4551265"/>
            <a:ext cx="2876377" cy="21559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31" y="1277909"/>
            <a:ext cx="3261643" cy="255985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7560" y="1398851"/>
            <a:ext cx="3314440" cy="248463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693149" y="1261149"/>
            <a:ext cx="4820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/>
              <a:t>Учимся для жизни: функциональная грамотность как цель и результат современного образования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778768" y="2981605"/>
            <a:ext cx="49854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/>
              <a:t>Читательская грамотность — это базовый навык в функциональной грамотности. Методики ее формирования.</a:t>
            </a:r>
            <a:endParaRPr lang="ru-RU" sz="24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329" y="4084080"/>
            <a:ext cx="2170364" cy="27739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3758" y="4369482"/>
            <a:ext cx="2414225" cy="243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491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Тема1" id="{F4CEEA70-1775-48C5-85E2-B1F08355D7A8}" vid="{708C1448-CAB8-494B-91DB-8E511FB2BA6C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</TotalTime>
  <Words>491</Words>
  <Application>Microsoft Office PowerPoint</Application>
  <PresentationFormat>Произвольный</PresentationFormat>
  <Paragraphs>40</Paragraphs>
  <Slides>16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Тема1</vt:lpstr>
      <vt:lpstr>1_Тема Office</vt:lpstr>
      <vt:lpstr>Объект упаковщика для оболочки</vt:lpstr>
      <vt:lpstr>Презентация PowerPoint</vt:lpstr>
      <vt:lpstr>Открытие  региональной  стажировочной площадки.   6 октября 2025 г.</vt:lpstr>
      <vt:lpstr>6 октября 2025 г.</vt:lpstr>
      <vt:lpstr>Мастер- классы</vt:lpstr>
      <vt:lpstr>Окружная школа молодого учителя. 14.10.2025 г.</vt:lpstr>
      <vt:lpstr>Конструирование современного урока в условиях реализации ФГОС и федеральных образовательных программ.    17 ноября 2025 г.</vt:lpstr>
      <vt:lpstr>17 ноября 2025 г.</vt:lpstr>
      <vt:lpstr>Практико-ориентированный мастер-класс «От ошибки к эффективности»  17 ноября 2025 г.</vt:lpstr>
      <vt:lpstr>Разработка и использование  комплекса заданий по функциональной грамотности                                                        18 ноября </vt:lpstr>
      <vt:lpstr>18 ноября 2025 г.</vt:lpstr>
      <vt:lpstr>19 ноября 2025 г.</vt:lpstr>
      <vt:lpstr>Презентация PowerPoint</vt:lpstr>
      <vt:lpstr>20 ноября 2025 г. </vt:lpstr>
      <vt:lpstr>Гражданско-патриотическое воспитание  как основа воспитательной работы классного руководителя .  Вебинар  21 ноября 2025 г.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зонального и регионального этапов конференции проектных и  учебно-исследовательских работ «Что, как и почему?»</dc:title>
  <dc:creator>User</dc:creator>
  <cp:lastModifiedBy>учитель</cp:lastModifiedBy>
  <cp:revision>204</cp:revision>
  <dcterms:created xsi:type="dcterms:W3CDTF">2024-01-14T08:39:34Z</dcterms:created>
  <dcterms:modified xsi:type="dcterms:W3CDTF">2025-11-26T10:04:58Z</dcterms:modified>
</cp:coreProperties>
</file>